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8" r:id="rId1"/>
  </p:sldMasterIdLst>
  <p:notesMasterIdLst>
    <p:notesMasterId r:id="rId9"/>
  </p:notesMasterIdLst>
  <p:handoutMasterIdLst>
    <p:handoutMasterId r:id="rId10"/>
  </p:handoutMasterIdLst>
  <p:sldIdLst>
    <p:sldId id="509" r:id="rId2"/>
    <p:sldId id="531" r:id="rId3"/>
    <p:sldId id="525" r:id="rId4"/>
    <p:sldId id="532" r:id="rId5"/>
    <p:sldId id="528" r:id="rId6"/>
    <p:sldId id="533" r:id="rId7"/>
    <p:sldId id="526" r:id="rId8"/>
  </p:sldIdLst>
  <p:sldSz cx="9144000" cy="6858000" type="screen4x3"/>
  <p:notesSz cx="2954338" cy="474186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ras Demi ITC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ras Demi ITC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ras Demi ITC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ras Demi ITC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Eras Demi ITC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Eras Demi ITC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Eras Demi ITC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Eras Demi ITC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Eras Demi ITC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50">
          <p15:clr>
            <a:srgbClr val="A4A3A4"/>
          </p15:clr>
        </p15:guide>
        <p15:guide id="2" orient="horz" pos="1207">
          <p15:clr>
            <a:srgbClr val="A4A3A4"/>
          </p15:clr>
        </p15:guide>
        <p15:guide id="3" orient="horz" pos="164">
          <p15:clr>
            <a:srgbClr val="A4A3A4"/>
          </p15:clr>
        </p15:guide>
        <p15:guide id="4" orient="horz" pos="3793">
          <p15:clr>
            <a:srgbClr val="A4A3A4"/>
          </p15:clr>
        </p15:guide>
        <p15:guide id="5" pos="5465">
          <p15:clr>
            <a:srgbClr val="A4A3A4"/>
          </p15:clr>
        </p15:guide>
        <p15:guide id="6" pos="295">
          <p15:clr>
            <a:srgbClr val="A4A3A4"/>
          </p15:clr>
        </p15:guide>
        <p15:guide id="7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ain.beaute@outlook.fr" initials="a" lastIdx="1" clrIdx="0">
    <p:extLst>
      <p:ext uri="{19B8F6BF-5375-455C-9EA6-DF929625EA0E}">
        <p15:presenceInfo xmlns:p15="http://schemas.microsoft.com/office/powerpoint/2012/main" userId="2b10652b4e8ed1b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256EFF"/>
    <a:srgbClr val="FF9900"/>
    <a:srgbClr val="FF5050"/>
    <a:srgbClr val="66FF33"/>
    <a:srgbClr val="339966"/>
    <a:srgbClr val="010167"/>
    <a:srgbClr val="010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29" autoAdjust="0"/>
    <p:restoredTop sz="94609" autoAdjust="0"/>
  </p:normalViewPr>
  <p:slideViewPr>
    <p:cSldViewPr showGuides="1">
      <p:cViewPr varScale="1">
        <p:scale>
          <a:sx n="103" d="100"/>
          <a:sy n="103" d="100"/>
        </p:scale>
        <p:origin x="1518" y="96"/>
      </p:cViewPr>
      <p:guideLst>
        <p:guide orient="horz" pos="2750"/>
        <p:guide orient="horz" pos="1207"/>
        <p:guide orient="horz" pos="164"/>
        <p:guide orient="horz" pos="3793"/>
        <p:guide pos="5465"/>
        <p:guide pos="29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3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661" y="-735"/>
            <a:ext cx="1280962" cy="237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818" tIns="20671" rIns="42818" bIns="20671" numCol="1" anchor="t" anchorCtr="0" compatLnSpc="1">
            <a:prstTxWarp prst="textNoShape">
              <a:avLst/>
            </a:prstTxWarp>
          </a:bodyPr>
          <a:lstStyle>
            <a:lvl1pPr defTabSz="423520" eaLnBrk="0" hangingPunct="0">
              <a:defRPr sz="6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674037" y="-735"/>
            <a:ext cx="1280962" cy="237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818" tIns="20671" rIns="42818" bIns="20671" numCol="1" anchor="t" anchorCtr="0" compatLnSpc="1">
            <a:prstTxWarp prst="textNoShape">
              <a:avLst/>
            </a:prstTxWarp>
          </a:bodyPr>
          <a:lstStyle>
            <a:lvl1pPr algn="r" defTabSz="423520" eaLnBrk="0" hangingPunct="0">
              <a:defRPr sz="6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661" y="4504292"/>
            <a:ext cx="1280962" cy="237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818" tIns="20671" rIns="42818" bIns="20671" numCol="1" anchor="b" anchorCtr="0" compatLnSpc="1">
            <a:prstTxWarp prst="textNoShape">
              <a:avLst/>
            </a:prstTxWarp>
          </a:bodyPr>
          <a:lstStyle>
            <a:lvl1pPr defTabSz="423520" eaLnBrk="0" hangingPunct="0">
              <a:defRPr sz="6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674037" y="4504292"/>
            <a:ext cx="1280962" cy="237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818" tIns="20671" rIns="42818" bIns="20671" numCol="1" anchor="b" anchorCtr="0" compatLnSpc="1">
            <a:prstTxWarp prst="textNoShape">
              <a:avLst/>
            </a:prstTxWarp>
          </a:bodyPr>
          <a:lstStyle>
            <a:lvl1pPr algn="r" defTabSz="423520" eaLnBrk="0" hangingPunct="0">
              <a:defRPr sz="600">
                <a:latin typeface="Arial" charset="0"/>
              </a:defRPr>
            </a:lvl1pPr>
          </a:lstStyle>
          <a:p>
            <a:pPr>
              <a:defRPr/>
            </a:pPr>
            <a:fld id="{7FE1B69E-1D26-4D7B-B0EF-1FDAB2126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1263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14352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09575" y="592138"/>
            <a:ext cx="2135188" cy="1601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>
          <a:xfrm>
            <a:off x="295302" y="2282302"/>
            <a:ext cx="2363735" cy="1866736"/>
          </a:xfrm>
          <a:prstGeom prst="rect">
            <a:avLst/>
          </a:prstGeom>
        </p:spPr>
        <p:txBody>
          <a:bodyPr lIns="40590" tIns="20295" rIns="40590" bIns="20295"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9029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09575" y="592138"/>
            <a:ext cx="2135188" cy="1601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>
          <a:xfrm>
            <a:off x="295302" y="2282302"/>
            <a:ext cx="2363735" cy="1866736"/>
          </a:xfrm>
          <a:prstGeom prst="rect">
            <a:avLst/>
          </a:prstGeom>
        </p:spPr>
        <p:txBody>
          <a:bodyPr lIns="40590" tIns="20295" rIns="40590" bIns="20295"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6461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409575" y="592138"/>
            <a:ext cx="2135188" cy="1601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>
          <a:xfrm>
            <a:off x="295302" y="2282302"/>
            <a:ext cx="2363735" cy="1866736"/>
          </a:xfrm>
          <a:prstGeom prst="rect">
            <a:avLst/>
          </a:prstGeom>
        </p:spPr>
        <p:txBody>
          <a:bodyPr lIns="40590" tIns="20295" rIns="40590" bIns="20295"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0128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63B5CB-E329-4F84-BC77-D4F3E2ADE4E7}" type="datetime1">
              <a:rPr lang="fr-FR" smtClean="0"/>
              <a:pPr>
                <a:defRPr/>
              </a:pPr>
              <a:t>12/11/2023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1B9836-2E54-4C1D-932F-1434413E2191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85090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2A2328-17FC-4F0D-93D3-1EEBB1F694D8}" type="datetime1">
              <a:rPr lang="fr-FR" smtClean="0"/>
              <a:pPr>
                <a:defRPr/>
              </a:pPr>
              <a:t>12/11/2023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44974-C5F9-4BCD-BE50-CE1BF7D616B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1125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00DBC8-DAF3-41C3-80F6-CA27058A2472}" type="datetime1">
              <a:rPr lang="fr-FR" smtClean="0"/>
              <a:pPr>
                <a:defRPr/>
              </a:pPr>
              <a:t>12/11/2023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E2654E-1682-4A73-92A4-A06A86F4F9F8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2725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780F57-D861-4C57-B45D-B2F6F9F31D7A}" type="datetime1">
              <a:rPr lang="fr-FR" smtClean="0"/>
              <a:pPr>
                <a:defRPr/>
              </a:pPr>
              <a:t>12/11/2023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F74864-4CDD-4DB7-BCCD-5C9D7A4BB40E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697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A4BBC0-FBAA-475B-85EB-2FBA78E29A12}" type="datetime1">
              <a:rPr lang="fr-FR" smtClean="0"/>
              <a:pPr>
                <a:defRPr/>
              </a:pPr>
              <a:t>12/11/2023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214AE2-6AF8-46E2-8E80-7CF260B7F87E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1702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0AA2F0-7199-448E-A001-2BEBEB5D1BDF}" type="datetime1">
              <a:rPr lang="fr-FR" smtClean="0"/>
              <a:pPr>
                <a:defRPr/>
              </a:pPr>
              <a:t>12/11/2023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79D7B9-38A0-4297-8BFD-52594B888054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8390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974A770-8133-4F3A-A98E-76D17A17DBCA}" type="datetime1">
              <a:rPr lang="fr-FR" smtClean="0"/>
              <a:pPr>
                <a:defRPr/>
              </a:pPr>
              <a:t>12/11/2023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C4AD14-6263-40A6-B99C-D76619583552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44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3D5F4B-4A93-4C1B-A4CC-BE5F1174F3BB}" type="datetime1">
              <a:rPr lang="fr-FR" smtClean="0"/>
              <a:pPr>
                <a:defRPr/>
              </a:pPr>
              <a:t>12/11/2023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0112E6-E218-4FB4-AF52-9433C026EB47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7817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43AC04-ECCD-4740-9D05-1D9F456B1CB2}" type="datetime1">
              <a:rPr lang="fr-FR" smtClean="0"/>
              <a:pPr>
                <a:defRPr/>
              </a:pPr>
              <a:t>12/11/2023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F1D189-8A3E-47DC-A61D-FE05501158B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0821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E9E0DC-FABE-4171-9079-A7C7F1920CF0}" type="datetime1">
              <a:rPr lang="fr-FR" smtClean="0"/>
              <a:pPr>
                <a:defRPr/>
              </a:pPr>
              <a:t>12/11/2023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F00015-19DE-4C91-A976-2709FA919EA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042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F7AD27-2FBD-41B5-9E08-F5033D363A7B}" type="datetime1">
              <a:rPr lang="fr-FR" smtClean="0"/>
              <a:pPr>
                <a:defRPr/>
              </a:pPr>
              <a:t>12/11/2023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33084F-4A27-4019-B481-52880BFF0C0B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6513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AAF256D-AEB8-4300-9A49-507D9A43CC06}" type="datetime1">
              <a:rPr lang="fr-FR" smtClean="0"/>
              <a:pPr>
                <a:defRPr/>
              </a:pPr>
              <a:t>12/11/2023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1E32A18-32C4-4FEF-9D72-A465C9384FFD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8630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374BB1A-DD7B-41BF-9F80-91979EEF5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43AC04-ECCD-4740-9D05-1D9F456B1CB2}" type="datetime1">
              <a:rPr lang="fr-FR" smtClean="0"/>
              <a:pPr>
                <a:defRPr/>
              </a:pPr>
              <a:t>12/11/2023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207C49E-2EF9-42BA-ACEB-931BB0496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Séminaire collège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B13CC22-BD30-4443-BA19-E2AB0B5A7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F1D189-8A3E-47DC-A61D-FE05501158BD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  <p:sp>
        <p:nvSpPr>
          <p:cNvPr id="6" name="Titre 3">
            <a:extLst>
              <a:ext uri="{FF2B5EF4-FFF2-40B4-BE49-F238E27FC236}">
                <a16:creationId xmlns:a16="http://schemas.microsoft.com/office/drawing/2014/main" id="{2C8288C6-B97F-4154-A3FD-2186F2EA6923}"/>
              </a:ext>
            </a:extLst>
          </p:cNvPr>
          <p:cNvSpPr txBox="1">
            <a:spLocks/>
          </p:cNvSpPr>
          <p:nvPr/>
        </p:nvSpPr>
        <p:spPr>
          <a:xfrm>
            <a:off x="344775" y="764704"/>
            <a:ext cx="8197349" cy="4176464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lnSpc>
                <a:spcPct val="220000"/>
              </a:lnSpc>
              <a:spcAft>
                <a:spcPts val="0"/>
              </a:spcAft>
            </a:pPr>
            <a:r>
              <a:rPr lang="fr-FR" sz="55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 CTN</a:t>
            </a:r>
            <a:br>
              <a:rPr lang="fr-FR" dirty="0">
                <a:solidFill>
                  <a:srgbClr val="3333FF"/>
                </a:solidFill>
              </a:rPr>
            </a:br>
            <a:br>
              <a:rPr lang="fr-FR" dirty="0">
                <a:solidFill>
                  <a:srgbClr val="3333FF"/>
                </a:solidFill>
              </a:rPr>
            </a:br>
            <a:r>
              <a:rPr lang="fr-FR" sz="4000" dirty="0">
                <a:solidFill>
                  <a:srgbClr val="3333FF"/>
                </a:solidFill>
              </a:rPr>
              <a:t>séminaire collège Sud 2023</a:t>
            </a:r>
            <a:endParaRPr lang="fr-FR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733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FE7BE6-7BB2-2E1C-0BD4-AC972E708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40757"/>
            <a:ext cx="8229600" cy="1143000"/>
          </a:xfrm>
        </p:spPr>
        <p:txBody>
          <a:bodyPr/>
          <a:lstStyle/>
          <a:p>
            <a:r>
              <a:rPr lang="fr-FR" sz="44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Validée par le CDN</a:t>
            </a:r>
            <a:r>
              <a:rPr lang="fr-FR" sz="4400" b="1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B70D0BF-8934-0659-EAB9-2E9E7DA4A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3D5F4B-4A93-4C1B-A4CC-BE5F1174F3BB}" type="datetime1">
              <a:rPr lang="fr-FR" smtClean="0"/>
              <a:pPr>
                <a:defRPr/>
              </a:pPr>
              <a:t>12/11/2023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3594877-C018-8841-8CAA-20A5759E5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97F285D-91AE-B3DA-11DF-EDE2E4E85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0112E6-E218-4FB4-AF52-9433C026EB47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560F8D2-A926-187E-56B0-D99AC4C66C57}"/>
              </a:ext>
            </a:extLst>
          </p:cNvPr>
          <p:cNvSpPr txBox="1"/>
          <p:nvPr/>
        </p:nvSpPr>
        <p:spPr>
          <a:xfrm>
            <a:off x="443610" y="1196752"/>
            <a:ext cx="8373616" cy="5245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Nouveau cursus Jeunes Plongeurs</a:t>
            </a:r>
          </a:p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Règle d’or : 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 nouvelles mesures proposées sont à ajuster avec l’accord des parents, en fonction de </a:t>
            </a: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l’envie des jeunes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de leurs capacités et de leurs projets, ainsi que de la faculté d’une équipe d’encadrants à les mettre en œuvre en proposant un cadre adapté.</a:t>
            </a:r>
          </a:p>
          <a:p>
            <a:pPr algn="ctr"/>
            <a:endParaRPr lang="fr-FR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000"/>
              </a:spcAft>
            </a:pP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Aide moniteur 10 ans</a:t>
            </a:r>
          </a:p>
          <a:p>
            <a:pPr>
              <a:spcAft>
                <a:spcPts val="1000"/>
              </a:spcAft>
            </a:pP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Assistant-Moniteur 12 ans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-----------------------------------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uppression du « plongeur Or » 0-20m remplacé par le niveau 1 à 12 ans :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Décision de le conserver encore un certain temps.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---------------------------------------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ccès à la validation du PA20 dès 15 ans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(mais prérogative autonomie réelle 20m à 16 ans).</a:t>
            </a:r>
          </a:p>
          <a:p>
            <a:pPr algn="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8830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BE47D5A-9E2B-F78A-BEB6-6EECCC0AA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43AC04-ECCD-4740-9D05-1D9F456B1CB2}" type="datetime1">
              <a:rPr lang="fr-FR" smtClean="0"/>
              <a:pPr>
                <a:defRPr/>
              </a:pPr>
              <a:t>12/11/2023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AC548DF-CF62-8B3A-7879-B6FCDD326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A109F76-EB5B-C679-AAB5-5C1AA1A46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F1D189-8A3E-47DC-A61D-FE05501158BD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6171E6F-F8E0-F0F5-5E15-FCCCB22FDBD2}"/>
              </a:ext>
            </a:extLst>
          </p:cNvPr>
          <p:cNvSpPr txBox="1"/>
          <p:nvPr/>
        </p:nvSpPr>
        <p:spPr>
          <a:xfrm>
            <a:off x="498376" y="1990845"/>
            <a:ext cx="8147248" cy="42255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28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ccès à la validation du PA40 dès 16 ans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(mais prérogative autonomie réelle 40m à 17 ans).</a:t>
            </a:r>
            <a:endParaRPr lang="fr-FR" sz="12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20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seule remontée technique de 40m par plongée pour les mineurs</a:t>
            </a:r>
            <a:endParaRPr lang="fr-FR" sz="2000" i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2000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-----------------------------------------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PA20 est le prérequis à l’entrée en formation initiateur.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Passage de l’initiateur à partir de 16 ans</a:t>
            </a:r>
            <a:r>
              <a:rPr lang="fr-FR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fr-FR" sz="24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sz="20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fr-FR" sz="20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validée par le CDN</a:t>
            </a:r>
            <a:r>
              <a:rPr lang="fr-FR" sz="2000" b="1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!</a:t>
            </a:r>
            <a:endParaRPr lang="fr-FR" sz="2000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F49EFAC7-70B4-594F-7951-36B3A7FF3C2C}"/>
              </a:ext>
            </a:extLst>
          </p:cNvPr>
          <p:cNvSpPr txBox="1"/>
          <p:nvPr/>
        </p:nvSpPr>
        <p:spPr>
          <a:xfrm>
            <a:off x="1043608" y="404664"/>
            <a:ext cx="705678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fontAlgn="auto">
              <a:spcAft>
                <a:spcPts val="0"/>
              </a:spcAft>
              <a:buNone/>
            </a:pPr>
            <a:r>
              <a:rPr lang="fr-FR" sz="2400" dirty="0">
                <a:solidFill>
                  <a:srgbClr val="3333FF"/>
                </a:solidFill>
              </a:rPr>
              <a:t>Autonomie à 16 ans pour les PA12 et PA20, PA40</a:t>
            </a:r>
          </a:p>
          <a:p>
            <a:pPr marL="0" indent="0" algn="ctr" fontAlgn="auto">
              <a:spcAft>
                <a:spcPts val="0"/>
              </a:spcAft>
              <a:buNone/>
            </a:pPr>
            <a:r>
              <a:rPr lang="fr-FR" sz="2400" dirty="0">
                <a:solidFill>
                  <a:srgbClr val="3333FF"/>
                </a:solidFill>
              </a:rPr>
              <a:t>CDS modifié !</a:t>
            </a:r>
          </a:p>
        </p:txBody>
      </p:sp>
    </p:spTree>
    <p:extLst>
      <p:ext uri="{BB962C8B-B14F-4D97-AF65-F5344CB8AC3E}">
        <p14:creationId xmlns:p14="http://schemas.microsoft.com/office/powerpoint/2010/main" val="2320400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FE7BE6-7BB2-2E1C-0BD4-AC972E708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Infos CTN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B70D0BF-8934-0659-EAB9-2E9E7DA4A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3D5F4B-4A93-4C1B-A4CC-BE5F1174F3BB}" type="datetime1">
              <a:rPr lang="fr-FR" smtClean="0"/>
              <a:pPr>
                <a:defRPr/>
              </a:pPr>
              <a:t>12/11/2023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3594877-C018-8841-8CAA-20A5759E5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97F285D-91AE-B3DA-11DF-EDE2E4E85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0112E6-E218-4FB4-AF52-9433C026EB47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DD34A44-5A1D-5350-E930-3022A11A1F88}"/>
              </a:ext>
            </a:extLst>
          </p:cNvPr>
          <p:cNvSpPr txBox="1"/>
          <p:nvPr/>
        </p:nvSpPr>
        <p:spPr>
          <a:xfrm>
            <a:off x="621904" y="1628800"/>
            <a:ext cx="8147248" cy="42850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Proposition de modifier l’âge du Guide de palanquée ,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Conditions d'entrée en formation PA40 + RIFAP (et non plus le N3)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Passage de l’examen et obtention du GP à partir de 17 ans (et non plus 18 ans)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Les prérogatives d'encadrement restent à 18 ans en attendant la consultation de la Direction des Sports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Pour le niveau 3 (PA 60) : le PA40 devient le prérequis du N3 à partir de 18 ans.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• </a:t>
            </a: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le MF1 </a:t>
            </a:r>
            <a: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entrée en formation possible avec le GP-PA 40 à 17 ans</a:t>
            </a: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mais le PA 60 et au moins 18 ans toujours nécessaires pour valider le MF1.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fr-FR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1000"/>
              </a:spcAft>
            </a:pPr>
            <a:r>
              <a:rPr lang="fr-FR" sz="18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validée par le CDN.</a:t>
            </a:r>
          </a:p>
        </p:txBody>
      </p:sp>
    </p:spTree>
    <p:extLst>
      <p:ext uri="{BB962C8B-B14F-4D97-AF65-F5344CB8AC3E}">
        <p14:creationId xmlns:p14="http://schemas.microsoft.com/office/powerpoint/2010/main" val="3049962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EACBBBD-1C26-8E9C-F495-9D01BC226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3D5F4B-4A93-4C1B-A4CC-BE5F1174F3BB}" type="datetime1">
              <a:rPr lang="fr-FR" smtClean="0"/>
              <a:pPr>
                <a:defRPr/>
              </a:pPr>
              <a:t>12/11/2023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A12CE4A-4062-5DDA-B12A-334162232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7187DCC-99F1-277A-4FFD-2A2C1A233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0112E6-E218-4FB4-AF52-9433C026EB47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83295ED-EEBF-598A-7F1F-7B0FF4686A9E}"/>
              </a:ext>
            </a:extLst>
          </p:cNvPr>
          <p:cNvSpPr txBox="1"/>
          <p:nvPr/>
        </p:nvSpPr>
        <p:spPr>
          <a:xfrm>
            <a:off x="899592" y="2060848"/>
            <a:ext cx="7951913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fr-FR" sz="2000" dirty="0">
                <a:solidFill>
                  <a:srgbClr val="3333FF"/>
                </a:solidFill>
              </a:rPr>
              <a:t>Le BEPPA </a:t>
            </a:r>
            <a:r>
              <a:rPr lang="fr-FR" sz="2000" dirty="0">
                <a:solidFill>
                  <a:srgbClr val="3333FF"/>
                </a:solidFill>
                <a:sym typeface="Wingdings" panose="05000000000000000000" pitchFamily="2" charset="2"/>
              </a:rPr>
              <a:t> E4 du CDS</a:t>
            </a:r>
          </a:p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fr-FR" sz="1600" dirty="0">
                <a:solidFill>
                  <a:srgbClr val="3333FF"/>
                </a:solidFill>
              </a:rPr>
              <a:t>(brevet d’enseignement à la plongée profonde à l’air)</a:t>
            </a:r>
          </a:p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fr-FR" sz="2000" dirty="0">
              <a:solidFill>
                <a:srgbClr val="3333FF"/>
              </a:solidFill>
            </a:endParaRPr>
          </a:p>
          <a:p>
            <a:pPr marL="571500" indent="-571500" fontAlgn="auto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srgbClr val="3333FF"/>
                </a:solidFill>
              </a:rPr>
              <a:t>Brevet Fédéral</a:t>
            </a:r>
          </a:p>
          <a:p>
            <a:pPr marL="571500" indent="-571500" fontAlgn="auto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srgbClr val="3333FF"/>
                </a:solidFill>
              </a:rPr>
              <a:t>Brevet d’enseignement profond au 1</a:t>
            </a:r>
            <a:r>
              <a:rPr lang="fr-FR" sz="2000" baseline="30000" dirty="0">
                <a:solidFill>
                  <a:srgbClr val="3333FF"/>
                </a:solidFill>
              </a:rPr>
              <a:t>er</a:t>
            </a:r>
            <a:r>
              <a:rPr lang="fr-FR" sz="2000" dirty="0">
                <a:solidFill>
                  <a:srgbClr val="3333FF"/>
                </a:solidFill>
              </a:rPr>
              <a:t> degré</a:t>
            </a:r>
          </a:p>
          <a:p>
            <a:pPr marL="571500" indent="-571500" fontAlgn="auto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srgbClr val="3333FF"/>
                </a:solidFill>
              </a:rPr>
              <a:t>Jusqu’à 60m à l’air</a:t>
            </a:r>
          </a:p>
          <a:p>
            <a:pPr marL="571500" indent="-571500" fontAlgn="auto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srgbClr val="3333FF"/>
                </a:solidFill>
              </a:rPr>
              <a:t>Trimix jusqu’à 70m</a:t>
            </a:r>
          </a:p>
          <a:p>
            <a:pPr marL="571500" indent="-571500" fontAlgn="auto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fr-FR" sz="2000" dirty="0">
              <a:solidFill>
                <a:srgbClr val="3333FF"/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fr-FR" sz="2000" i="1" dirty="0">
                <a:solidFill>
                  <a:srgbClr val="3333FF"/>
                </a:solidFill>
              </a:rPr>
              <a:t>Ouvert au MF1 (E3 du CDS) + </a:t>
            </a:r>
            <a:r>
              <a:rPr lang="fr-FR" sz="2000" i="1" dirty="0" err="1">
                <a:solidFill>
                  <a:srgbClr val="3333FF"/>
                </a:solidFill>
              </a:rPr>
              <a:t>Nitrox</a:t>
            </a:r>
            <a:r>
              <a:rPr lang="fr-FR" sz="2000" i="1" dirty="0">
                <a:solidFill>
                  <a:srgbClr val="3333FF"/>
                </a:solidFill>
              </a:rPr>
              <a:t> confirmé</a:t>
            </a:r>
          </a:p>
          <a:p>
            <a:pPr algn="ctr" fontAlgn="auto">
              <a:spcAft>
                <a:spcPts val="0"/>
              </a:spcAft>
            </a:pPr>
            <a:r>
              <a:rPr lang="fr-FR" sz="2000" i="1" dirty="0">
                <a:solidFill>
                  <a:srgbClr val="3333FF"/>
                </a:solidFill>
              </a:rPr>
              <a:t>Examen comparable au MF2 sans la Péda au 2</a:t>
            </a:r>
            <a:r>
              <a:rPr lang="fr-FR" sz="2000" i="1" baseline="30000" dirty="0">
                <a:solidFill>
                  <a:srgbClr val="3333FF"/>
                </a:solidFill>
              </a:rPr>
              <a:t>ème</a:t>
            </a:r>
            <a:r>
              <a:rPr lang="fr-FR" sz="2000" i="1" dirty="0">
                <a:solidFill>
                  <a:srgbClr val="3333FF"/>
                </a:solidFill>
              </a:rPr>
              <a:t> °</a:t>
            </a:r>
          </a:p>
          <a:p>
            <a:pPr algn="ctr" fontAlgn="auto">
              <a:spcAft>
                <a:spcPts val="0"/>
              </a:spcAft>
            </a:pPr>
            <a:endParaRPr lang="fr-FR" sz="2000" i="1" dirty="0">
              <a:solidFill>
                <a:srgbClr val="3333FF"/>
              </a:solidFill>
            </a:endParaRPr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B5A39CE0-2E78-ECC3-7646-A4B4DCC84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5246"/>
            <a:ext cx="8229600" cy="1143000"/>
          </a:xfrm>
        </p:spPr>
        <p:txBody>
          <a:bodyPr/>
          <a:lstStyle/>
          <a:p>
            <a:r>
              <a:rPr lang="fr-FR" dirty="0"/>
              <a:t>Prévisions à court terme</a:t>
            </a:r>
          </a:p>
        </p:txBody>
      </p:sp>
    </p:spTree>
    <p:extLst>
      <p:ext uri="{BB962C8B-B14F-4D97-AF65-F5344CB8AC3E}">
        <p14:creationId xmlns:p14="http://schemas.microsoft.com/office/powerpoint/2010/main" val="3050397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EACBBBD-1C26-8E9C-F495-9D01BC226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3D5F4B-4A93-4C1B-A4CC-BE5F1174F3BB}" type="datetime1">
              <a:rPr lang="fr-FR" smtClean="0"/>
              <a:pPr>
                <a:defRPr/>
              </a:pPr>
              <a:t>12/11/2023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A12CE4A-4062-5DDA-B12A-334162232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7187DCC-99F1-277A-4FFD-2A2C1A233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0112E6-E218-4FB4-AF52-9433C026EB47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A83295ED-EEBF-598A-7F1F-7B0FF4686A9E}"/>
              </a:ext>
            </a:extLst>
          </p:cNvPr>
          <p:cNvSpPr txBox="1"/>
          <p:nvPr/>
        </p:nvSpPr>
        <p:spPr>
          <a:xfrm>
            <a:off x="1554695" y="1916832"/>
            <a:ext cx="604867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</a:pPr>
            <a:r>
              <a:rPr lang="fr-FR" sz="2000" dirty="0">
                <a:solidFill>
                  <a:srgbClr val="3333FF"/>
                </a:solidFill>
              </a:rPr>
              <a:t>Le TSM </a:t>
            </a:r>
          </a:p>
          <a:p>
            <a:pPr marL="0" indent="0" algn="ctr" fontAlgn="auto">
              <a:spcAft>
                <a:spcPts val="0"/>
              </a:spcAft>
              <a:buFont typeface="Arial" panose="020B0604020202020204" pitchFamily="34" charset="0"/>
              <a:buNone/>
            </a:pPr>
            <a:endParaRPr lang="fr-FR" sz="2000" dirty="0">
              <a:solidFill>
                <a:srgbClr val="3333FF"/>
              </a:solidFill>
            </a:endParaRPr>
          </a:p>
          <a:p>
            <a:pPr marL="571500" indent="-571500" fontAlgn="auto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srgbClr val="3333FF"/>
                </a:solidFill>
              </a:rPr>
              <a:t>Tuteur de Stagiaire Moniteur</a:t>
            </a:r>
          </a:p>
          <a:p>
            <a:pPr marL="571500" indent="-571500" fontAlgn="auto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srgbClr val="3333FF"/>
                </a:solidFill>
              </a:rPr>
              <a:t>Brevet Fédéral de formateur 2</a:t>
            </a:r>
            <a:r>
              <a:rPr lang="fr-FR" sz="2000" baseline="30000" dirty="0">
                <a:solidFill>
                  <a:srgbClr val="3333FF"/>
                </a:solidFill>
              </a:rPr>
              <a:t>ème</a:t>
            </a:r>
            <a:r>
              <a:rPr lang="fr-FR" sz="2000" dirty="0">
                <a:solidFill>
                  <a:srgbClr val="3333FF"/>
                </a:solidFill>
              </a:rPr>
              <a:t>°</a:t>
            </a:r>
          </a:p>
          <a:p>
            <a:pPr marL="571500" indent="-571500" fontAlgn="auto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srgbClr val="3333FF"/>
                </a:solidFill>
              </a:rPr>
              <a:t>Formateur de stagiaires péda MF1</a:t>
            </a:r>
          </a:p>
          <a:p>
            <a:pPr fontAlgn="auto">
              <a:spcAft>
                <a:spcPts val="0"/>
              </a:spcAft>
            </a:pPr>
            <a:endParaRPr lang="fr-FR" sz="2000" i="1" dirty="0">
              <a:solidFill>
                <a:srgbClr val="3333FF"/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fr-FR" sz="2000" i="1" dirty="0">
                <a:solidFill>
                  <a:srgbClr val="3333FF"/>
                </a:solidFill>
              </a:rPr>
              <a:t>Ouvert au MF1 (E3 du CDS) + </a:t>
            </a:r>
            <a:r>
              <a:rPr lang="fr-FR" sz="2000" i="1" dirty="0" err="1">
                <a:solidFill>
                  <a:srgbClr val="3333FF"/>
                </a:solidFill>
              </a:rPr>
              <a:t>Nitrox</a:t>
            </a:r>
            <a:r>
              <a:rPr lang="fr-FR" sz="2000" i="1" dirty="0">
                <a:solidFill>
                  <a:srgbClr val="3333FF"/>
                </a:solidFill>
              </a:rPr>
              <a:t> confirmé</a:t>
            </a:r>
          </a:p>
          <a:p>
            <a:pPr algn="ctr" fontAlgn="auto">
              <a:spcAft>
                <a:spcPts val="0"/>
              </a:spcAft>
            </a:pPr>
            <a:r>
              <a:rPr lang="fr-FR" sz="2000" i="1" dirty="0">
                <a:solidFill>
                  <a:srgbClr val="3333FF"/>
                </a:solidFill>
              </a:rPr>
              <a:t>Examen comparable à la Péda du 2</a:t>
            </a:r>
            <a:r>
              <a:rPr lang="fr-FR" sz="2000" i="1" baseline="30000" dirty="0">
                <a:solidFill>
                  <a:srgbClr val="3333FF"/>
                </a:solidFill>
              </a:rPr>
              <a:t>ème</a:t>
            </a:r>
            <a:r>
              <a:rPr lang="fr-FR" sz="2000" i="1" dirty="0">
                <a:solidFill>
                  <a:srgbClr val="3333FF"/>
                </a:solidFill>
              </a:rPr>
              <a:t> MF2 °</a:t>
            </a:r>
          </a:p>
          <a:p>
            <a:pPr algn="ctr" fontAlgn="auto">
              <a:spcAft>
                <a:spcPts val="0"/>
              </a:spcAft>
            </a:pPr>
            <a:endParaRPr lang="fr-FR" sz="2000" i="1" dirty="0">
              <a:solidFill>
                <a:srgbClr val="3333FF"/>
              </a:solidFill>
            </a:endParaRP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7B7CFA7E-C4AB-6078-9B6C-B9B61162C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80941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FE7BE6-7BB2-2E1C-0BD4-AC972E708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Prévisions à moyen terme 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B70D0BF-8934-0659-EAB9-2E9E7DA4A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3D5F4B-4A93-4C1B-A4CC-BE5F1174F3BB}" type="datetime1">
              <a:rPr lang="fr-FR" smtClean="0"/>
              <a:pPr>
                <a:defRPr/>
              </a:pPr>
              <a:t>12/11/2023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3594877-C018-8841-8CAA-20A5759E5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Réunion annuelle CTR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97F285D-91AE-B3DA-11DF-EDE2E4E85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0112E6-E218-4FB4-AF52-9433C026EB47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B23ACE42-B950-1099-F9BA-A0B250BFADB7}"/>
              </a:ext>
            </a:extLst>
          </p:cNvPr>
          <p:cNvSpPr txBox="1">
            <a:spLocks/>
          </p:cNvSpPr>
          <p:nvPr/>
        </p:nvSpPr>
        <p:spPr>
          <a:xfrm>
            <a:off x="899592" y="2057260"/>
            <a:ext cx="6120680" cy="44644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fr-FR" sz="2800" b="1" dirty="0">
                <a:solidFill>
                  <a:srgbClr val="3333FF"/>
                </a:solidFill>
              </a:rPr>
              <a:t>Réforme du GP N4</a:t>
            </a:r>
          </a:p>
          <a:p>
            <a:pPr marL="0" indent="0" fontAlgn="auto">
              <a:spcAft>
                <a:spcPts val="0"/>
              </a:spcAft>
              <a:buNone/>
            </a:pPr>
            <a:r>
              <a:rPr lang="fr-FR" sz="2800" dirty="0">
                <a:solidFill>
                  <a:srgbClr val="3333FF"/>
                </a:solidFill>
              </a:rPr>
              <a:t>Allègement du cursus théorique</a:t>
            </a:r>
          </a:p>
          <a:p>
            <a:pPr marL="0" indent="0" fontAlgn="auto">
              <a:spcAft>
                <a:spcPts val="0"/>
              </a:spcAft>
              <a:buNone/>
            </a:pPr>
            <a:r>
              <a:rPr lang="fr-FR" sz="2800" dirty="0">
                <a:solidFill>
                  <a:srgbClr val="3333FF"/>
                </a:solidFill>
              </a:rPr>
              <a:t>Le GP N4 ne sera plus capacitaire</a:t>
            </a:r>
          </a:p>
          <a:p>
            <a:pPr marL="0" indent="0" fontAlgn="auto">
              <a:spcAft>
                <a:spcPts val="0"/>
              </a:spcAft>
              <a:buNone/>
            </a:pPr>
            <a:endParaRPr lang="fr-FR" sz="1600" dirty="0">
              <a:solidFill>
                <a:srgbClr val="3333FF"/>
              </a:solidFill>
            </a:endParaRPr>
          </a:p>
          <a:p>
            <a:pPr fontAlgn="auto">
              <a:spcAft>
                <a:spcPts val="0"/>
              </a:spcAft>
            </a:pPr>
            <a:r>
              <a:rPr lang="fr-FR" sz="2800" b="1" dirty="0">
                <a:solidFill>
                  <a:srgbClr val="3333FF"/>
                </a:solidFill>
              </a:rPr>
              <a:t>Le MF1</a:t>
            </a:r>
          </a:p>
          <a:p>
            <a:pPr marL="0" indent="0" fontAlgn="auto">
              <a:spcAft>
                <a:spcPts val="0"/>
              </a:spcAft>
              <a:buNone/>
            </a:pPr>
            <a:r>
              <a:rPr lang="fr-FR" sz="2800" dirty="0">
                <a:solidFill>
                  <a:srgbClr val="3333FF"/>
                </a:solidFill>
              </a:rPr>
              <a:t>	En amont de l’examen un test de théorie sera à valider (capacitaire)</a:t>
            </a:r>
          </a:p>
          <a:p>
            <a:pPr marL="0" indent="0" algn="ctr" fontAlgn="auto">
              <a:spcAft>
                <a:spcPts val="0"/>
              </a:spcAft>
              <a:buNone/>
            </a:pPr>
            <a:endParaRPr lang="fr-FR" sz="2000" dirty="0">
              <a:solidFill>
                <a:srgbClr val="3333FF"/>
              </a:solidFill>
            </a:endParaRPr>
          </a:p>
          <a:p>
            <a:pPr marL="0" indent="0" fontAlgn="auto">
              <a:spcAft>
                <a:spcPts val="0"/>
              </a:spcAft>
              <a:buNone/>
            </a:pPr>
            <a:endParaRPr lang="fr-FR" sz="2000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28007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477</Words>
  <Application>Microsoft Office PowerPoint</Application>
  <PresentationFormat>Affichage à l'écran (4:3)</PresentationFormat>
  <Paragraphs>80</Paragraphs>
  <Slides>7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Eras Demi ITC</vt:lpstr>
      <vt:lpstr>Times New Roman</vt:lpstr>
      <vt:lpstr>Wingdings</vt:lpstr>
      <vt:lpstr>Thème Office</vt:lpstr>
      <vt:lpstr>Présentation PowerPoint</vt:lpstr>
      <vt:lpstr>Validée par le CDN </vt:lpstr>
      <vt:lpstr>Présentation PowerPoint</vt:lpstr>
      <vt:lpstr>Infos CTN</vt:lpstr>
      <vt:lpstr>Prévisions à court terme</vt:lpstr>
      <vt:lpstr>Présentation PowerPoint</vt:lpstr>
      <vt:lpstr>Prévisions à moyen terme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Réunion annuelle de la CTR Provence Alpes</dc:title>
  <dc:creator>Emmanuel Bernier</dc:creator>
  <cp:lastModifiedBy>Alain alainetliria</cp:lastModifiedBy>
  <cp:revision>553</cp:revision>
  <cp:lastPrinted>2023-10-05T17:07:17Z</cp:lastPrinted>
  <dcterms:created xsi:type="dcterms:W3CDTF">2002-11-10T10:54:11Z</dcterms:created>
  <dcterms:modified xsi:type="dcterms:W3CDTF">2023-11-12T03:01:26Z</dcterms:modified>
</cp:coreProperties>
</file>